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2"/>
  </p:notesMasterIdLst>
  <p:sldIdLst>
    <p:sldId id="256" r:id="rId2"/>
    <p:sldId id="296" r:id="rId3"/>
    <p:sldId id="259" r:id="rId4"/>
    <p:sldId id="261" r:id="rId5"/>
    <p:sldId id="300" r:id="rId6"/>
    <p:sldId id="301" r:id="rId7"/>
    <p:sldId id="297" r:id="rId8"/>
    <p:sldId id="298" r:id="rId9"/>
    <p:sldId id="262" r:id="rId10"/>
    <p:sldId id="303" r:id="rId11"/>
    <p:sldId id="307" r:id="rId12"/>
    <p:sldId id="304" r:id="rId13"/>
    <p:sldId id="264" r:id="rId14"/>
    <p:sldId id="314" r:id="rId15"/>
    <p:sldId id="308" r:id="rId16"/>
    <p:sldId id="309" r:id="rId17"/>
    <p:sldId id="263" r:id="rId18"/>
    <p:sldId id="310" r:id="rId19"/>
    <p:sldId id="311" r:id="rId20"/>
    <p:sldId id="312" r:id="rId21"/>
  </p:sldIdLst>
  <p:sldSz cx="9144000" cy="5143500" type="screen16x9"/>
  <p:notesSz cx="6858000" cy="9144000"/>
  <p:embeddedFontLst>
    <p:embeddedFont>
      <p:font typeface="Roboto Slab" pitchFamily="2" charset="0"/>
      <p:regular r:id="rId23"/>
      <p:bold r:id="rId24"/>
    </p:embeddedFont>
    <p:embeddedFont>
      <p:font typeface="Source Sans Pro" panose="020B050303040302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gif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03510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32407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18310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13588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72448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8170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3367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8759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2757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812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345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9062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254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9193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6" r:id="rId5"/>
    <p:sldLayoutId id="2147483657" r:id="rId6"/>
    <p:sldLayoutId id="2147483660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306174" y="1991850"/>
            <a:ext cx="7124147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Nhận dạng </a:t>
            </a:r>
            <a:br>
              <a:rPr lang="en" sz="6000"/>
            </a:br>
            <a:r>
              <a:rPr lang="en" sz="6000"/>
              <a:t>hoạt động thể chất</a:t>
            </a:r>
            <a:endParaRPr sz="6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MediaPipe Pose</a:t>
            </a:r>
            <a:endParaRPr sz="2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98DAC30E-1EE9-B429-44BC-A6763BE78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382" y="1199453"/>
            <a:ext cx="5981235" cy="339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73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MediaPipe ước tính tư thế và phát hiện khung xương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Picture 4" descr="A collage of a person doing a handstand&#10;&#10;Description automatically generated with low confidence">
            <a:extLst>
              <a:ext uri="{FF2B5EF4-FFF2-40B4-BE49-F238E27FC236}">
                <a16:creationId xmlns:a16="http://schemas.microsoft.com/office/drawing/2014/main" id="{06317BCE-590E-47BF-780B-3EAA6674A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88" y="1194806"/>
            <a:ext cx="2962275" cy="3333750"/>
          </a:xfrm>
          <a:prstGeom prst="rect">
            <a:avLst/>
          </a:prstGeom>
        </p:spPr>
      </p:pic>
      <p:pic>
        <p:nvPicPr>
          <p:cNvPr id="7" name="Picture 6" descr="A person doing yoga in a gym&#10;&#10;Description automatically generated with medium confidence">
            <a:extLst>
              <a:ext uri="{FF2B5EF4-FFF2-40B4-BE49-F238E27FC236}">
                <a16:creationId xmlns:a16="http://schemas.microsoft.com/office/drawing/2014/main" id="{1819D7C8-5F60-BD09-1878-4036D554B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2644" y="1194806"/>
            <a:ext cx="2963334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24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4.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hoạt động thể chất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15629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Chương trình được chia thành 3 phần</a:t>
            </a:r>
            <a:endParaRPr sz="2400" dirty="0"/>
          </a:p>
        </p:txBody>
      </p:sp>
      <p:sp>
        <p:nvSpPr>
          <p:cNvPr id="141" name="Google Shape;141;p20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1.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Tạo file CSV từ bộ dữ liệu ảnh đã phân thành các lớp.</a:t>
            </a:r>
            <a:endParaRPr dirty="0"/>
          </a:p>
        </p:txBody>
      </p:sp>
      <p:sp>
        <p:nvSpPr>
          <p:cNvPr id="142" name="Google Shape;142;p20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2.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Thực hiện đọc file CSV và training dữ liệu. C</a:t>
            </a:r>
            <a:r>
              <a:rPr lang="en-US" dirty="0"/>
              <a:t>u</a:t>
            </a:r>
            <a:r>
              <a:rPr lang="en" dirty="0"/>
              <a:t>ối cùng xuất ra file model.h5</a:t>
            </a:r>
            <a:endParaRPr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3.</a:t>
            </a:r>
            <a:endParaRPr b="1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Đọc</a:t>
            </a:r>
            <a:r>
              <a:rPr lang="en-US" dirty="0"/>
              <a:t> file model.h5 </a:t>
            </a:r>
            <a:r>
              <a:rPr lang="en-US" dirty="0" err="1"/>
              <a:t>vừa</a:t>
            </a:r>
            <a:r>
              <a:rPr lang="en-US" dirty="0"/>
              <a:t> train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chất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FD0B209-3B7E-EBBA-C443-77FE2C195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file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A8CD6B2-6C55-4699-08C1-B7C8DCC8B5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50" y="1324946"/>
            <a:ext cx="3463512" cy="321731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6834A6B-6C31-A4FE-47F8-B37228467A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340" y="1309847"/>
            <a:ext cx="3290448" cy="32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0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5.</a:t>
            </a:r>
            <a:endParaRPr sz="60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Phương pháp học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hoạt động thể chất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39855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5867497" y="1313441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33400" y="1252131"/>
            <a:ext cx="477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Học có giám sát</a:t>
            </a:r>
            <a:endParaRPr sz="40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533400" y="2394538"/>
            <a:ext cx="477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Supervised learning</a:t>
            </a:r>
            <a:endParaRPr/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743097" y="2239841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8"/>
          <p:cNvSpPr/>
          <p:nvPr/>
        </p:nvSpPr>
        <p:spPr>
          <a:xfrm>
            <a:off x="6017255" y="1461363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6366157" y="1755568"/>
            <a:ext cx="878284" cy="816182"/>
            <a:chOff x="5972700" y="2330200"/>
            <a:chExt cx="411625" cy="387275"/>
          </a:xfrm>
        </p:grpSpPr>
        <p:sp>
          <p:nvSpPr>
            <p:cNvPr id="125" name="Google Shape;125;p1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Điều kiện 1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Biết được số lượng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/>
              <a:t>cần phân loại</a:t>
            </a:r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2 điều kiện của bài toán</a:t>
            </a:r>
            <a:endParaRPr sz="240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Điều kiện 2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Phải có đặc trưng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của mỗi loại</a:t>
            </a:r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FCA309-A76B-4329-F37D-D3B35433D0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4679" y="3260699"/>
            <a:ext cx="2419872" cy="14891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30EDF2-047D-BDBA-39C1-A1FD680F04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6388" y="3112016"/>
            <a:ext cx="2456753" cy="16378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6.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Mô hình học máy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Nhận dạng hoạt động thể chất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78835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66626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Sequential model</a:t>
            </a:r>
            <a:br>
              <a:rPr lang="en" sz="2400" dirty="0"/>
            </a:br>
            <a:r>
              <a:rPr lang="en" dirty="0">
                <a:solidFill>
                  <a:schemeClr val="tx1"/>
                </a:solidFill>
              </a:rPr>
              <a:t>Mạng nơ-ron truyền thẳng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4E6F9C0-8CD2-CF90-E270-B4C414B32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774" y="2190668"/>
            <a:ext cx="6644451" cy="111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611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350807" y="4073912"/>
            <a:ext cx="6625682" cy="596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accent1"/>
                </a:solidFill>
              </a:rPr>
              <a:t>https://www.kaggle.com/datasets/muhannadtuameh/exercise-recognition</a:t>
            </a:r>
            <a:endParaRPr sz="1600">
              <a:solidFill>
                <a:schemeClr val="accent1"/>
              </a:solidFill>
            </a:endParaRPr>
          </a:p>
        </p:txBody>
      </p:sp>
      <p:cxnSp>
        <p:nvCxnSpPr>
          <p:cNvPr id="89" name="Google Shape;89;p14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740148-002B-DBAC-FEB7-D2FE242C2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013" y="523262"/>
            <a:ext cx="7519974" cy="340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88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66626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/>
              <a:t>Sequential model</a:t>
            </a:r>
            <a:br>
              <a:rPr lang="en" sz="2400" dirty="0"/>
            </a:br>
            <a:r>
              <a:rPr lang="en" dirty="0">
                <a:solidFill>
                  <a:schemeClr val="tx1"/>
                </a:solidFill>
              </a:rPr>
              <a:t>Mạng nơ-ron truyền thẳng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7BE729-296F-8BD5-E230-00186969C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030" y="1683978"/>
            <a:ext cx="3277338" cy="10668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7D849A-5C23-BC0A-1793-2958B5003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030" y="3065938"/>
            <a:ext cx="4886997" cy="126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1.</a:t>
            </a:r>
            <a:endParaRPr sz="600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Mục tiêu đề tài</a:t>
            </a: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hoạt động thể chất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Phân biệt được 5 dạng bài tập thể dục</a:t>
            </a:r>
            <a:endParaRPr sz="2400"/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en-US"/>
              <a:t>Chống đẩy (Push-up)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-US"/>
              <a:t>Lên xà đơn (Pull-up)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"/>
              <a:t>Gập bụng (Sit-up)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-US"/>
              <a:t>Jumping Jacks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r>
              <a:rPr lang="en-US"/>
              <a:t>Squat</a:t>
            </a:r>
            <a:endParaRPr lang="en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◎"/>
            </a:pP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 descr="A picture containing text, monitor, screen, screenshot&#10;&#10;Description automatically generated">
            <a:extLst>
              <a:ext uri="{FF2B5EF4-FFF2-40B4-BE49-F238E27FC236}">
                <a16:creationId xmlns:a16="http://schemas.microsoft.com/office/drawing/2014/main" id="{7746A3D1-84D1-266D-8B79-EE1FED5F44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813380"/>
            <a:ext cx="4022243" cy="226586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2.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Dữ liệu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hoạt động thể chất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29518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4810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500 video</a:t>
            </a:r>
            <a:endParaRPr sz="6000" b="1" dirty="0"/>
          </a:p>
        </p:txBody>
      </p:sp>
      <p:sp>
        <p:nvSpPr>
          <p:cNvPr id="248" name="Google Shape;248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45241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dirty="0"/>
              <a:t>về hoạt động thể chất đã được sử dụng để sinh ra hơn </a:t>
            </a:r>
          </a:p>
        </p:txBody>
      </p:sp>
      <p:sp>
        <p:nvSpPr>
          <p:cNvPr id="249" name="Google Shape;249;p2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" name="Google Shape;247;p27">
            <a:extLst>
              <a:ext uri="{FF2B5EF4-FFF2-40B4-BE49-F238E27FC236}">
                <a16:creationId xmlns:a16="http://schemas.microsoft.com/office/drawing/2014/main" id="{52310F1E-C449-BF44-3D11-B6B05E04961A}"/>
              </a:ext>
            </a:extLst>
          </p:cNvPr>
          <p:cNvSpPr txBox="1">
            <a:spLocks/>
          </p:cNvSpPr>
          <p:nvPr/>
        </p:nvSpPr>
        <p:spPr>
          <a:xfrm>
            <a:off x="685800" y="2318929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 b="0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ctr"/>
            <a:r>
              <a:rPr lang="en-US" sz="6000" b="1" dirty="0"/>
              <a:t>1000 </a:t>
            </a:r>
            <a:r>
              <a:rPr lang="en-US" sz="6000" b="1" dirty="0" err="1"/>
              <a:t>dữ</a:t>
            </a:r>
            <a:r>
              <a:rPr lang="en-US" sz="6000" b="1" dirty="0"/>
              <a:t> </a:t>
            </a:r>
            <a:r>
              <a:rPr lang="en-US" sz="6000" b="1" dirty="0" err="1"/>
              <a:t>liệu</a:t>
            </a:r>
            <a:r>
              <a:rPr lang="en-US" sz="6000" b="1" dirty="0"/>
              <a:t> csv</a:t>
            </a:r>
          </a:p>
        </p:txBody>
      </p:sp>
      <p:sp>
        <p:nvSpPr>
          <p:cNvPr id="5" name="Google Shape;248;p27">
            <a:extLst>
              <a:ext uri="{FF2B5EF4-FFF2-40B4-BE49-F238E27FC236}">
                <a16:creationId xmlns:a16="http://schemas.microsoft.com/office/drawing/2014/main" id="{1C105EC2-2646-EA8D-8A0F-51200F4DF494}"/>
              </a:ext>
            </a:extLst>
          </p:cNvPr>
          <p:cNvSpPr txBox="1">
            <a:spLocks/>
          </p:cNvSpPr>
          <p:nvPr/>
        </p:nvSpPr>
        <p:spPr>
          <a:xfrm>
            <a:off x="685800" y="344507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ctr">
              <a:buFont typeface="Source Sans Pro"/>
              <a:buNone/>
            </a:pPr>
            <a:r>
              <a:rPr lang="en-US" sz="2000" dirty="0" err="1"/>
              <a:t>gồm</a:t>
            </a:r>
            <a:r>
              <a:rPr lang="en-US" sz="2000" dirty="0"/>
              <a:t> 10 </a:t>
            </a:r>
            <a:r>
              <a:rPr lang="en-US" sz="2000" dirty="0" err="1"/>
              <a:t>lớp</a:t>
            </a:r>
            <a:r>
              <a:rPr lang="en-US" sz="2000" dirty="0"/>
              <a:t> </a:t>
            </a:r>
            <a:r>
              <a:rPr lang="en-US" sz="2000" dirty="0" err="1"/>
              <a:t>phân</a:t>
            </a:r>
            <a:r>
              <a:rPr lang="en-US" sz="2000" dirty="0"/>
              <a:t> </a:t>
            </a:r>
            <a:r>
              <a:rPr lang="en-US" sz="2000" dirty="0" err="1"/>
              <a:t>biệt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hoạt</a:t>
            </a:r>
            <a:r>
              <a:rPr lang="en-US" sz="2000" dirty="0"/>
              <a:t> </a:t>
            </a:r>
            <a:r>
              <a:rPr lang="en-US" sz="2000" dirty="0" err="1"/>
              <a:t>động</a:t>
            </a:r>
            <a:r>
              <a:rPr lang="en-US" sz="2000" dirty="0"/>
              <a:t> </a:t>
            </a:r>
            <a:r>
              <a:rPr lang="en-US" sz="2000" dirty="0" err="1"/>
              <a:t>thể</a:t>
            </a:r>
            <a:r>
              <a:rPr lang="en-US" sz="2000" dirty="0"/>
              <a:t> </a:t>
            </a:r>
            <a:r>
              <a:rPr lang="en-US" sz="2000" dirty="0" err="1"/>
              <a:t>chất</a:t>
            </a:r>
            <a:r>
              <a:rPr lang="en-US" sz="2000" dirty="0"/>
              <a:t> </a:t>
            </a:r>
            <a:endParaRPr lang="en" sz="2000" dirty="0"/>
          </a:p>
        </p:txBody>
      </p:sp>
    </p:spTree>
    <p:extLst>
      <p:ext uri="{BB962C8B-B14F-4D97-AF65-F5344CB8AC3E}">
        <p14:creationId xmlns:p14="http://schemas.microsoft.com/office/powerpoint/2010/main" val="3386355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Bộ dữ liệu khổng lồ về tọa độ của các mốc tư thế</a:t>
            </a:r>
            <a:endParaRPr sz="2400"/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2B72DF-C7E3-BCBB-F459-126F7B58F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5767" y="1203440"/>
            <a:ext cx="5312465" cy="338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51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3.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Mediapipe</a:t>
            </a:r>
            <a:endParaRPr dirty="0"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Nhận dạng hoạt động thể chất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22365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33400" y="1252131"/>
            <a:ext cx="477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/>
              <a:t>MediaPipe</a:t>
            </a:r>
            <a:br>
              <a:rPr lang="en" sz="6000" b="1"/>
            </a:br>
            <a:r>
              <a:rPr lang="en" sz="2800" b="1">
                <a:solidFill>
                  <a:schemeClr val="tx1"/>
                </a:solidFill>
              </a:rPr>
              <a:t>framework</a:t>
            </a:r>
            <a:endParaRPr sz="6000" b="1">
              <a:solidFill>
                <a:schemeClr val="tx1"/>
              </a:solidFill>
            </a:endParaRP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8"/>
          <p:cNvSpPr/>
          <p:nvPr/>
        </p:nvSpPr>
        <p:spPr>
          <a:xfrm>
            <a:off x="5875408" y="1057537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7D58425D-B112-AE8F-1EE0-0937BDD0F5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290" y="1247675"/>
            <a:ext cx="1197432" cy="1197432"/>
          </a:xfrm>
          <a:prstGeom prst="rect">
            <a:avLst/>
          </a:prstGeom>
        </p:spPr>
      </p:pic>
      <p:pic>
        <p:nvPicPr>
          <p:cNvPr id="7" name="Picture 6" descr="A picture containing text, indoor, different, plant&#10;&#10;Description automatically generated">
            <a:extLst>
              <a:ext uri="{FF2B5EF4-FFF2-40B4-BE49-F238E27FC236}">
                <a16:creationId xmlns:a16="http://schemas.microsoft.com/office/drawing/2014/main" id="{31C93376-AFF9-A6D0-96AA-AA1074EE4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7453" y="2688570"/>
            <a:ext cx="3625547" cy="19147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308</Words>
  <Application>Microsoft Office PowerPoint</Application>
  <PresentationFormat>On-screen Show (16:9)</PresentationFormat>
  <Paragraphs>74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Source Sans Pro</vt:lpstr>
      <vt:lpstr>Roboto Slab</vt:lpstr>
      <vt:lpstr>Arial</vt:lpstr>
      <vt:lpstr>Cordelia template</vt:lpstr>
      <vt:lpstr>Nhận dạng  hoạt động thể chất</vt:lpstr>
      <vt:lpstr>PowerPoint Presentation</vt:lpstr>
      <vt:lpstr>1. Mục tiêu đề tài</vt:lpstr>
      <vt:lpstr>Phân biệt được 5 dạng bài tập thể dục</vt:lpstr>
      <vt:lpstr>2. Dữ liệu</vt:lpstr>
      <vt:lpstr>500 video</vt:lpstr>
      <vt:lpstr>Bộ dữ liệu khổng lồ về tọa độ của các mốc tư thế</vt:lpstr>
      <vt:lpstr>3. Mediapipe</vt:lpstr>
      <vt:lpstr>MediaPipe framework</vt:lpstr>
      <vt:lpstr>MediaPipe Pose</vt:lpstr>
      <vt:lpstr>MediaPipe ước tính tư thế và phát hiện khung xương</vt:lpstr>
      <vt:lpstr>4. Thuật toán</vt:lpstr>
      <vt:lpstr>Chương trình được chia thành 3 phần</vt:lpstr>
      <vt:lpstr>Cấu trúc file dữ liệu ảnh đã phân lớp</vt:lpstr>
      <vt:lpstr>5. Phương pháp học</vt:lpstr>
      <vt:lpstr>Học có giám sát</vt:lpstr>
      <vt:lpstr>2 điều kiện của bài toán</vt:lpstr>
      <vt:lpstr>6. Mô hình học máy</vt:lpstr>
      <vt:lpstr>Sequential model Mạng nơ-ron truyền thẳng</vt:lpstr>
      <vt:lpstr>Sequential model Mạng nơ-ron truyền thẳng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Nhận dạng  bài tập thể chất</dc:title>
  <cp:lastModifiedBy>Dang Nam</cp:lastModifiedBy>
  <cp:revision>52</cp:revision>
  <dcterms:modified xsi:type="dcterms:W3CDTF">2023-03-04T10:12:13Z</dcterms:modified>
</cp:coreProperties>
</file>